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31"/>
  </p:notesMasterIdLst>
  <p:sldIdLst>
    <p:sldId id="256" r:id="rId9"/>
    <p:sldId id="257" r:id="rId10"/>
    <p:sldId id="258" r:id="rId11"/>
    <p:sldId id="272" r:id="rId12"/>
    <p:sldId id="259" r:id="rId13"/>
    <p:sldId id="262" r:id="rId14"/>
    <p:sldId id="279" r:id="rId15"/>
    <p:sldId id="263" r:id="rId16"/>
    <p:sldId id="264" r:id="rId17"/>
    <p:sldId id="265" r:id="rId18"/>
    <p:sldId id="266" r:id="rId19"/>
    <p:sldId id="267" r:id="rId20"/>
    <p:sldId id="277" r:id="rId21"/>
    <p:sldId id="278" r:id="rId22"/>
    <p:sldId id="281" r:id="rId23"/>
    <p:sldId id="276" r:id="rId24"/>
    <p:sldId id="280" r:id="rId25"/>
    <p:sldId id="269" r:id="rId26"/>
    <p:sldId id="270" r:id="rId27"/>
    <p:sldId id="271" r:id="rId28"/>
    <p:sldId id="275" r:id="rId29"/>
    <p:sldId id="273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има Семененко" initials="Д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Click to move the slide</a:t>
            </a: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3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3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7D4DD13-2E77-4AF0-9D57-0E93513E4533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96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507" name="TextShape 3"/>
          <p:cNvSpPr txBox="1"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26C5658-D8B8-4D03-BAB3-94F72A605BCC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>
              <a:lnSpc>
                <a:spcPct val="100000"/>
              </a:lnSpc>
              <a:tabLst>
                <a:tab pos="0" algn="l"/>
              </a:tabLst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510" name="TextShape 3"/>
          <p:cNvSpPr txBox="1"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37F4B52-96F7-4D49-97E7-8F0F2B100BA0}" type="slidenum">
              <a:rPr lang="ru-RU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Задача практическая Задачи перед роботом реальные Задачи робота</a:t>
            </a:r>
            <a:r>
              <a:rPr lang="en-US" dirty="0"/>
              <a:t>:</a:t>
            </a:r>
            <a:r>
              <a:rPr lang="ru-RU" dirty="0"/>
              <a:t> Навигация и функционал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D4DD13-2E77-4AF0-9D57-0E93513E4533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088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Робот пылесос хорошо ездит в помещении а амазон поднимает класс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D4DD13-2E77-4AF0-9D57-0E93513E4533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56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структурной схеме показаны основные элементы моего робота, видеокамера для работы с машинным зрением подключена к компьютеру с фреймворком рос, подключена </a:t>
            </a:r>
            <a:r>
              <a:rPr lang="ru-RU" dirty="0" err="1"/>
              <a:t>ардуино</a:t>
            </a:r>
            <a:r>
              <a:rPr lang="ru-RU" dirty="0"/>
              <a:t> мега, в роботе драйвера </a:t>
            </a:r>
            <a:r>
              <a:rPr lang="en-US" dirty="0"/>
              <a:t>L</a:t>
            </a:r>
            <a:r>
              <a:rPr lang="ru-RU" dirty="0"/>
              <a:t>2</a:t>
            </a:r>
            <a:r>
              <a:rPr lang="en-US" dirty="0"/>
              <a:t>98P</a:t>
            </a:r>
            <a:r>
              <a:rPr lang="ru-RU" dirty="0"/>
              <a:t> для подъема и драйвера </a:t>
            </a:r>
            <a:r>
              <a:rPr lang="en-US" dirty="0"/>
              <a:t>TETRIX </a:t>
            </a:r>
            <a:r>
              <a:rPr lang="ru-RU" dirty="0"/>
              <a:t>для моторов шасси и ультразвуковые датчики для предотвращения столкновений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D4DD13-2E77-4AF0-9D57-0E93513E4533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990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lang="ru-RU" sz="2000" dirty="0"/>
              <a:t>По сигналу с видеокамеры робот распознает стул и принимает решение как к нему подъехать, поднимает стул и везет в соответствии с заданной схемой расстановки</a:t>
            </a:r>
          </a:p>
        </p:txBody>
      </p:sp>
      <p:sp>
        <p:nvSpPr>
          <p:cNvPr id="513" name="TextShape 3"/>
          <p:cNvSpPr txBox="1"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FC58A65-D8EC-455B-926E-BE1021C10A8B}" type="slidenum">
              <a:rPr lang="ru-RU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28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grpSp>
        <p:nvGrpSpPr>
          <p:cNvPr id="11" name="Group 12"/>
          <p:cNvGrpSpPr/>
          <p:nvPr/>
        </p:nvGrpSpPr>
        <p:grpSpPr>
          <a:xfrm>
            <a:off x="4320" y="-8640"/>
            <a:ext cx="12187800" cy="6870240"/>
            <a:chOff x="4320" y="-8640"/>
            <a:chExt cx="12187800" cy="6870240"/>
          </a:xfrm>
        </p:grpSpPr>
        <p:sp>
          <p:nvSpPr>
            <p:cNvPr id="12" name="CustomShape 13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 rot="10800000">
              <a:off x="4320" y="4320"/>
              <a:ext cx="838440" cy="5661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2" name="PlaceHolder 23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2B5FEF5-7AAE-4DD8-A14F-ADE660CB3DEC}" type="slidenum">
              <a:rPr lang="ru-RU" sz="900" b="0" strike="noStrike" spc="-1">
                <a:solidFill>
                  <a:srgbClr val="90C226"/>
                </a:solidFill>
                <a:latin typeface="Trebuchet M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25" name="PlaceHolder 2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Click to edit the title text format</a:t>
            </a: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Trebuchet M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64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9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0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1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2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3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74" name="PlaceHolder 12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75" name="PlaceHolder 13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7A4E4-08DF-4A90-A8A1-B5613D2FC12A}" type="slidenum">
              <a:rPr lang="ru-RU" sz="900" b="0" strike="noStrike" spc="-1">
                <a:solidFill>
                  <a:srgbClr val="90C226"/>
                </a:solidFill>
                <a:latin typeface="Trebuchet M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76" name="PlaceHolder 14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77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Click to edit the title text format</a:t>
            </a:r>
          </a:p>
        </p:txBody>
      </p:sp>
      <p:sp>
        <p:nvSpPr>
          <p:cNvPr id="78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Trebuchet M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116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9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0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1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26" name="PlaceHolder 12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127" name="PlaceHolder 13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FB33543-F788-4C19-92A2-69C0BA35C813}" type="slidenum">
              <a:rPr lang="ru-RU" sz="900" b="0" strike="noStrike" spc="-1">
                <a:solidFill>
                  <a:srgbClr val="18A303"/>
                </a:solidFill>
                <a:latin typeface="Trebuchet MS"/>
                <a:ea typeface="DejaVu San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128" name="PlaceHolder 14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129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0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168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1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2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3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4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5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6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7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178" name="PlaceHolder 12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179" name="PlaceHolder 13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968B41A-2F85-4508-925F-B6AA9BF8BEAF}" type="slidenum">
              <a:rPr lang="ru-RU" sz="900" b="0" strike="noStrike" spc="-1">
                <a:solidFill>
                  <a:srgbClr val="18A303"/>
                </a:solidFill>
                <a:latin typeface="Trebuchet MS"/>
                <a:ea typeface="DejaVu San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180" name="PlaceHolder 14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181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2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220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3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4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5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6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7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8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29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30" name="PlaceHolder 12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231" name="PlaceHolder 13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F9A13C3-DDF6-4531-85B5-DBE05D408B65}" type="slidenum">
              <a:rPr lang="ru-RU" sz="900" b="0" strike="noStrike" spc="-1">
                <a:solidFill>
                  <a:srgbClr val="18A303"/>
                </a:solidFill>
                <a:latin typeface="Trebuchet MS"/>
                <a:ea typeface="DejaVu San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232" name="PlaceHolder 14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233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4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272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5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6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7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8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9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0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1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82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3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4" name="PlaceHolder 1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5" name="PlaceHolder 15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286" name="PlaceHolder 16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1F23224-6A54-4328-AC91-0471CBAB36DC}" type="slidenum">
              <a:rPr lang="ru-RU" sz="900" b="0" strike="noStrike" spc="-1">
                <a:solidFill>
                  <a:srgbClr val="18A303"/>
                </a:solidFill>
                <a:latin typeface="Trebuchet MS"/>
                <a:ea typeface="DejaVu San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287" name="PlaceHolder 17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325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8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9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0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1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2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3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4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35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36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7" name="PlaceHolder 1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8" name="PlaceHolder 15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339" name="PlaceHolder 16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99A3530-43D1-4FF1-9E42-AE3889656644}" type="slidenum">
              <a:rPr lang="ru-RU" sz="900" b="0" strike="noStrike" spc="-1">
                <a:solidFill>
                  <a:srgbClr val="18A303"/>
                </a:solidFill>
                <a:latin typeface="Trebuchet MS"/>
                <a:ea typeface="DejaVu San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340" name="PlaceHolder 17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378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1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2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3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4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5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6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7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388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9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90" name="PlaceHolder 1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91" name="PlaceHolder 15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392" name="PlaceHolder 16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48AF14C-1486-4AEB-9F96-6B97B7267502}" type="slidenum">
              <a:rPr lang="ru-RU" sz="900" b="0" strike="noStrike" spc="-1">
                <a:solidFill>
                  <a:srgbClr val="18A303"/>
                </a:solidFill>
                <a:latin typeface="Trebuchet MS"/>
                <a:ea typeface="DejaVu San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393" name="PlaceHolder 17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2495520" y="471491"/>
            <a:ext cx="7412400" cy="252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ru-RU" sz="2400" b="1" dirty="0"/>
              <a:t>МОБИЛЬНЫЙ РОБОТ</a:t>
            </a:r>
            <a:endParaRPr lang="ru-RU" sz="2400" dirty="0"/>
          </a:p>
          <a:p>
            <a:r>
              <a:rPr lang="ru-RU" sz="2400" b="1" dirty="0"/>
              <a:t>ДЛЯ ПЕРЕВОЗКИ И РАССТАНОВКИ СТУЛЬЕВ </a:t>
            </a:r>
            <a:endParaRPr lang="ru-RU" sz="2400" dirty="0"/>
          </a:p>
          <a:p>
            <a:r>
              <a:rPr lang="ru-RU" sz="2400" b="1" dirty="0"/>
              <a:t>В АКТОВОМ ЗАЛЕ ШКОЛЫ </a:t>
            </a:r>
            <a:endParaRPr lang="ru-RU" sz="2400" dirty="0"/>
          </a:p>
        </p:txBody>
      </p:sp>
      <p:sp>
        <p:nvSpPr>
          <p:cNvPr id="437" name="TextShape 2"/>
          <p:cNvSpPr txBox="1"/>
          <p:nvPr/>
        </p:nvSpPr>
        <p:spPr>
          <a:xfrm>
            <a:off x="2495519" y="3645000"/>
            <a:ext cx="4541775" cy="294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228600"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4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Выполнил:</a:t>
            </a:r>
            <a:endParaRPr lang="ru-RU" sz="1400" b="0" strike="noStrike" spc="-1" dirty="0">
              <a:latin typeface="Arial"/>
            </a:endParaRPr>
          </a:p>
          <a:p>
            <a:pPr marL="228600"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Arial"/>
                <a:ea typeface="Tahoma"/>
              </a:rPr>
              <a:t>Автор: Семененко Дмитрий</a:t>
            </a:r>
          </a:p>
          <a:p>
            <a:pPr marL="228600"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spc="-1" dirty="0">
                <a:solidFill>
                  <a:srgbClr val="000000"/>
                </a:solidFill>
                <a:latin typeface="Trebuchet MS"/>
                <a:ea typeface="Tahoma"/>
              </a:rPr>
              <a:t>10</a:t>
            </a:r>
            <a:r>
              <a:rPr lang="en-US" sz="14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r>
              <a:rPr lang="ru-RU" sz="14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класс, ГБОУ школа №1557 имени П. Л. Капицы</a:t>
            </a:r>
            <a:endParaRPr lang="ru-RU" sz="1400" b="0" strike="noStrike" spc="-1" dirty="0">
              <a:latin typeface="Arial"/>
            </a:endParaRPr>
          </a:p>
          <a:p>
            <a:pPr marL="228600"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400" b="0" strike="noStrike" spc="-1" dirty="0">
                <a:latin typeface="Arial"/>
              </a:rPr>
              <a:t>Научный руководитель: учитель технологии Нигматулин Руслан Равильевич</a:t>
            </a:r>
          </a:p>
          <a:p>
            <a:pPr marL="228600"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400" b="0" strike="noStrike" spc="-1" dirty="0">
              <a:latin typeface="Arial"/>
            </a:endParaRPr>
          </a:p>
          <a:p>
            <a:pPr marL="228600"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400" b="0" strike="noStrike" spc="-1" dirty="0">
              <a:latin typeface="Arial"/>
            </a:endParaRPr>
          </a:p>
          <a:p>
            <a:pPr marL="228600"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4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г. </a:t>
            </a:r>
            <a:r>
              <a:rPr lang="ru-RU" sz="1400" b="0" strike="noStrike" spc="-1">
                <a:solidFill>
                  <a:srgbClr val="000000"/>
                </a:solidFill>
                <a:latin typeface="Trebuchet MS"/>
                <a:ea typeface="Tahoma"/>
              </a:rPr>
              <a:t>Зеленоград 202</a:t>
            </a:r>
            <a:r>
              <a:rPr lang="ru-RU" sz="1400" spc="-1">
                <a:solidFill>
                  <a:srgbClr val="000000"/>
                </a:solidFill>
                <a:latin typeface="Trebuchet MS"/>
                <a:ea typeface="Tahoma"/>
              </a:rPr>
              <a:t>5</a:t>
            </a:r>
            <a:endParaRPr lang="ru-RU" sz="1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Рисунок 461"/>
          <p:cNvPicPr/>
          <p:nvPr/>
        </p:nvPicPr>
        <p:blipFill>
          <a:blip r:embed="rId2"/>
          <a:stretch/>
        </p:blipFill>
        <p:spPr>
          <a:xfrm>
            <a:off x="7049160" y="0"/>
            <a:ext cx="5142960" cy="6857640"/>
          </a:xfrm>
          <a:prstGeom prst="rect">
            <a:avLst/>
          </a:prstGeom>
          <a:ln>
            <a:noFill/>
          </a:ln>
        </p:spPr>
      </p:pic>
      <p:sp>
        <p:nvSpPr>
          <p:cNvPr id="463" name="CustomShape 1"/>
          <p:cNvSpPr/>
          <p:nvPr/>
        </p:nvSpPr>
        <p:spPr>
          <a:xfrm>
            <a:off x="792000" y="0"/>
            <a:ext cx="6257160" cy="68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3200" b="1" strike="noStrike" spc="-1" dirty="0">
                <a:solidFill>
                  <a:srgbClr val="81D41A"/>
                </a:solidFill>
                <a:latin typeface="Trebuchet MS"/>
                <a:ea typeface="Tahoma"/>
              </a:rPr>
              <a:t>РЕЗУЛЬТАТЫ СБОРКИ И ИСПЫТАНИЙ</a:t>
            </a: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3200" b="1" spc="-1" dirty="0">
              <a:solidFill>
                <a:srgbClr val="81D41A"/>
              </a:solidFill>
              <a:latin typeface="Trebuchet MS"/>
              <a:ea typeface="Tahoma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1" strike="noStrike" spc="-1" dirty="0">
                <a:solidFill>
                  <a:srgbClr val="81D41A"/>
                </a:solidFill>
                <a:latin typeface="Trebuchet MS"/>
                <a:ea typeface="Tahoma"/>
              </a:rPr>
              <a:t>Подтверждены:</a:t>
            </a:r>
            <a:endParaRPr lang="ru-RU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r>
              <a:rPr lang="ru-RU" sz="24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Достаточная грузоподъёмность механизма</a:t>
            </a:r>
            <a:endParaRPr lang="ru-RU" sz="2400" b="0" strike="noStrike" spc="-1" dirty="0">
              <a:latin typeface="Arial"/>
            </a:endParaRPr>
          </a:p>
          <a:p>
            <a:pPr marL="342900" indent="-342900"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r>
              <a:rPr lang="ru-RU" sz="2400" b="1" spc="-1" dirty="0">
                <a:solidFill>
                  <a:srgbClr val="000000"/>
                </a:solidFill>
                <a:latin typeface="Trebuchet MS"/>
                <a:ea typeface="Tahoma"/>
              </a:rPr>
              <a:t>Оптимальные габариты шасси</a:t>
            </a:r>
          </a:p>
          <a:p>
            <a:pPr marL="342900" indent="-342900"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endParaRPr lang="ru-RU" sz="2400" b="1" spc="-1" dirty="0">
              <a:solidFill>
                <a:srgbClr val="000000"/>
              </a:solidFill>
              <a:latin typeface="Trebuchet MS"/>
              <a:ea typeface="Tahoma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ru-RU" sz="2400" b="1" spc="-1" dirty="0">
                <a:solidFill>
                  <a:srgbClr val="81D41A"/>
                </a:solidFill>
                <a:latin typeface="Trebuchet MS"/>
                <a:ea typeface="Tahoma"/>
              </a:rPr>
              <a:t>Выявлена необходимость: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ru-RU" sz="2400" spc="-1" dirty="0">
              <a:solidFill>
                <a:srgbClr val="000000"/>
              </a:solidFill>
              <a:latin typeface="Arial"/>
              <a:ea typeface="Tahoma"/>
            </a:endParaRPr>
          </a:p>
          <a:p>
            <a:pPr marL="342900" indent="-342900"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r>
              <a:rPr lang="ru-RU" sz="2400" b="1" spc="-1" dirty="0">
                <a:solidFill>
                  <a:srgbClr val="000000"/>
                </a:solidFill>
                <a:latin typeface="Trebuchet MS"/>
                <a:ea typeface="Tahoma"/>
              </a:rPr>
              <a:t>Более надежной фиксации </a:t>
            </a:r>
            <a:r>
              <a:rPr lang="ru-RU" sz="24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стула на платформе</a:t>
            </a:r>
            <a:r>
              <a:rPr lang="ru-RU" sz="2400" b="1" spc="-1" dirty="0">
                <a:solidFill>
                  <a:srgbClr val="000000"/>
                </a:solidFill>
                <a:latin typeface="Trebuchet MS"/>
                <a:ea typeface="Tahoma"/>
              </a:rPr>
              <a:t> </a:t>
            </a:r>
            <a:endParaRPr lang="ru-RU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0" y="0"/>
            <a:ext cx="5007006" cy="205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Структурная схема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207122" y="860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/>
            <a:r>
              <a:rPr lang="ru-RU" sz="1800" b="0" strike="noStrike" spc="-1">
                <a:latin typeface="Arial"/>
              </a:rPr>
              <a:t>первой стойки</a:t>
            </a:r>
          </a:p>
        </p:txBody>
      </p:sp>
      <p:sp>
        <p:nvSpPr>
          <p:cNvPr id="466" name="CustomShape 3"/>
          <p:cNvSpPr/>
          <p:nvPr/>
        </p:nvSpPr>
        <p:spPr>
          <a:xfrm>
            <a:off x="207122" y="1868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второй стойки</a:t>
            </a:r>
          </a:p>
        </p:txBody>
      </p:sp>
      <p:sp>
        <p:nvSpPr>
          <p:cNvPr id="467" name="CustomShape 4"/>
          <p:cNvSpPr/>
          <p:nvPr/>
        </p:nvSpPr>
        <p:spPr>
          <a:xfrm>
            <a:off x="207122" y="2876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третьей стойки</a:t>
            </a:r>
          </a:p>
        </p:txBody>
      </p:sp>
      <p:sp>
        <p:nvSpPr>
          <p:cNvPr id="468" name="CustomShape 5"/>
          <p:cNvSpPr/>
          <p:nvPr/>
        </p:nvSpPr>
        <p:spPr>
          <a:xfrm>
            <a:off x="207122" y="3884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четвёртой стойки</a:t>
            </a:r>
          </a:p>
        </p:txBody>
      </p:sp>
      <p:sp>
        <p:nvSpPr>
          <p:cNvPr id="469" name="CustomShape 6"/>
          <p:cNvSpPr/>
          <p:nvPr/>
        </p:nvSpPr>
        <p:spPr>
          <a:xfrm>
            <a:off x="2583122" y="860994"/>
            <a:ext cx="1224000" cy="1872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L298P</a:t>
            </a:r>
          </a:p>
        </p:txBody>
      </p:sp>
      <p:sp>
        <p:nvSpPr>
          <p:cNvPr id="470" name="CustomShape 7"/>
          <p:cNvSpPr/>
          <p:nvPr/>
        </p:nvSpPr>
        <p:spPr>
          <a:xfrm>
            <a:off x="2583122" y="2876994"/>
            <a:ext cx="1224000" cy="1872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L298P</a:t>
            </a:r>
          </a:p>
        </p:txBody>
      </p:sp>
      <p:sp>
        <p:nvSpPr>
          <p:cNvPr id="471" name="CustomShape 8"/>
          <p:cNvSpPr/>
          <p:nvPr/>
        </p:nvSpPr>
        <p:spPr>
          <a:xfrm>
            <a:off x="4311122" y="1796994"/>
            <a:ext cx="3569758" cy="1727999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ESP32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472" name="CustomShape 9"/>
          <p:cNvSpPr/>
          <p:nvPr/>
        </p:nvSpPr>
        <p:spPr>
          <a:xfrm>
            <a:off x="6584062" y="5493006"/>
            <a:ext cx="1440000" cy="122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 dirty="0">
                <a:latin typeface="Arial"/>
              </a:rPr>
              <a:t>Драйвера</a:t>
            </a:r>
          </a:p>
          <a:p>
            <a:pPr algn="ctr"/>
            <a:r>
              <a:rPr lang="ru-RU" sz="1800" b="0" strike="noStrike" spc="-1" dirty="0">
                <a:latin typeface="Arial"/>
              </a:rPr>
              <a:t>TETRIX</a:t>
            </a:r>
          </a:p>
        </p:txBody>
      </p:sp>
      <p:sp>
        <p:nvSpPr>
          <p:cNvPr id="473" name="CustomShape 10"/>
          <p:cNvSpPr/>
          <p:nvPr/>
        </p:nvSpPr>
        <p:spPr>
          <a:xfrm>
            <a:off x="1791122" y="5493006"/>
            <a:ext cx="2520000" cy="122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8 кнопок концевиков</a:t>
            </a:r>
          </a:p>
        </p:txBody>
      </p:sp>
      <p:sp>
        <p:nvSpPr>
          <p:cNvPr id="475" name="Line 12"/>
          <p:cNvSpPr/>
          <p:nvPr/>
        </p:nvSpPr>
        <p:spPr>
          <a:xfrm flipH="1">
            <a:off x="2151122" y="4316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6" name="Line 13"/>
          <p:cNvSpPr/>
          <p:nvPr/>
        </p:nvSpPr>
        <p:spPr>
          <a:xfrm flipH="1">
            <a:off x="2151122" y="3308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7" name="Line 14"/>
          <p:cNvSpPr/>
          <p:nvPr/>
        </p:nvSpPr>
        <p:spPr>
          <a:xfrm flipH="1">
            <a:off x="2151122" y="2372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8" name="Line 15"/>
          <p:cNvSpPr/>
          <p:nvPr/>
        </p:nvSpPr>
        <p:spPr>
          <a:xfrm flipH="1">
            <a:off x="2151122" y="1364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9" name="Line 16"/>
          <p:cNvSpPr/>
          <p:nvPr/>
        </p:nvSpPr>
        <p:spPr>
          <a:xfrm flipH="1">
            <a:off x="3807122" y="2084994"/>
            <a:ext cx="504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80" name="Line 17"/>
          <p:cNvSpPr/>
          <p:nvPr/>
        </p:nvSpPr>
        <p:spPr>
          <a:xfrm flipH="1">
            <a:off x="3807122" y="3380994"/>
            <a:ext cx="504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cxnSp>
        <p:nvCxnSpPr>
          <p:cNvPr id="483" name="Line 2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</p:cxnSp>
      <p:sp>
        <p:nvSpPr>
          <p:cNvPr id="485" name="TextShape 22"/>
          <p:cNvSpPr txBox="1"/>
          <p:nvPr/>
        </p:nvSpPr>
        <p:spPr>
          <a:xfrm>
            <a:off x="6727243" y="3545323"/>
            <a:ext cx="1153637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SDA SCL</a:t>
            </a:r>
            <a:endParaRPr lang="ru-RU" sz="1800" b="0" strike="noStrike" spc="-1" dirty="0">
              <a:latin typeface="Arial"/>
            </a:endParaRPr>
          </a:p>
        </p:txBody>
      </p:sp>
      <p:cxnSp>
        <p:nvCxnSpPr>
          <p:cNvPr id="486" name="Line 2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</p:cxnSp>
      <p:sp>
        <p:nvSpPr>
          <p:cNvPr id="487" name="CustomShape 24"/>
          <p:cNvSpPr/>
          <p:nvPr/>
        </p:nvSpPr>
        <p:spPr>
          <a:xfrm>
            <a:off x="9540488" y="5493006"/>
            <a:ext cx="1440000" cy="122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 dirty="0">
                <a:latin typeface="Arial"/>
              </a:rPr>
              <a:t>Моторы</a:t>
            </a:r>
          </a:p>
          <a:p>
            <a:pPr algn="ctr"/>
            <a:r>
              <a:rPr lang="ru-RU" spc="-1" dirty="0">
                <a:latin typeface="Arial"/>
              </a:rPr>
              <a:t>Шасси</a:t>
            </a:r>
            <a:endParaRPr lang="ru-RU" sz="1800" b="0" strike="noStrike" spc="-1" dirty="0">
              <a:latin typeface="Arial"/>
            </a:endParaRPr>
          </a:p>
        </p:txBody>
      </p:sp>
      <p:cxnSp>
        <p:nvCxnSpPr>
          <p:cNvPr id="488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</p:cxnSp>
      <p:cxnSp>
        <p:nvCxnSpPr>
          <p:cNvPr id="3" name="Соединитель: уступ 2">
            <a:extLst>
              <a:ext uri="{FF2B5EF4-FFF2-40B4-BE49-F238E27FC236}">
                <a16:creationId xmlns:a16="http://schemas.microsoft.com/office/drawing/2014/main" id="{035F5CEC-F165-4470-923B-001E1BC6391D}"/>
              </a:ext>
            </a:extLst>
          </p:cNvPr>
          <p:cNvCxnSpPr>
            <a:cxnSpLocks/>
            <a:stCxn id="473" idx="0"/>
            <a:endCxn id="471" idx="2"/>
          </p:cNvCxnSpPr>
          <p:nvPr/>
        </p:nvCxnSpPr>
        <p:spPr>
          <a:xfrm rot="5400000" flipH="1" flipV="1">
            <a:off x="3589555" y="2986561"/>
            <a:ext cx="1968013" cy="3044879"/>
          </a:xfrm>
          <a:prstGeom prst="bentConnector3">
            <a:avLst>
              <a:gd name="adj1" fmla="val 244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BB7E6AA-325F-41DC-B0FF-7D1C20E6579B}"/>
              </a:ext>
            </a:extLst>
          </p:cNvPr>
          <p:cNvCxnSpPr>
            <a:stCxn id="487" idx="1"/>
            <a:endCxn id="472" idx="3"/>
          </p:cNvCxnSpPr>
          <p:nvPr/>
        </p:nvCxnSpPr>
        <p:spPr>
          <a:xfrm flipH="1">
            <a:off x="8024062" y="6105006"/>
            <a:ext cx="1516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1DE6EEB-90BB-4C9A-B800-2BF0EC372570}"/>
              </a:ext>
            </a:extLst>
          </p:cNvPr>
          <p:cNvCxnSpPr>
            <a:cxnSpLocks/>
            <a:stCxn id="472" idx="0"/>
            <a:endCxn id="485" idx="2"/>
          </p:cNvCxnSpPr>
          <p:nvPr/>
        </p:nvCxnSpPr>
        <p:spPr>
          <a:xfrm flipV="1">
            <a:off x="7304062" y="3891643"/>
            <a:ext cx="0" cy="160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Shape 21">
            <a:extLst>
              <a:ext uri="{FF2B5EF4-FFF2-40B4-BE49-F238E27FC236}">
                <a16:creationId xmlns:a16="http://schemas.microsoft.com/office/drawing/2014/main" id="{88194DF3-7635-42CE-6FE8-934D31D1F9FC}"/>
              </a:ext>
            </a:extLst>
          </p:cNvPr>
          <p:cNvSpPr txBox="1"/>
          <p:nvPr/>
        </p:nvSpPr>
        <p:spPr>
          <a:xfrm>
            <a:off x="7356001" y="4667525"/>
            <a:ext cx="668061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pc="-1" dirty="0">
                <a:latin typeface="Arial"/>
              </a:rPr>
              <a:t>I2C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DC6AB9-3911-4A0B-B60B-A675F3BE0AC2}"/>
              </a:ext>
            </a:extLst>
          </p:cNvPr>
          <p:cNvSpPr/>
          <p:nvPr/>
        </p:nvSpPr>
        <p:spPr>
          <a:xfrm>
            <a:off x="8936878" y="1796993"/>
            <a:ext cx="3048000" cy="1727999"/>
          </a:xfrm>
          <a:prstGeom prst="rect">
            <a:avLst/>
          </a:prstGeom>
          <a:solidFill>
            <a:srgbClr val="729FCF"/>
          </a:solidFill>
          <a:ln>
            <a:solidFill>
              <a:srgbClr val="729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LINUX/ROS</a:t>
            </a:r>
            <a:endParaRPr lang="ru-RU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184E053-6880-4DBD-801E-C513304EBB5A}"/>
              </a:ext>
            </a:extLst>
          </p:cNvPr>
          <p:cNvCxnSpPr>
            <a:cxnSpLocks/>
          </p:cNvCxnSpPr>
          <p:nvPr/>
        </p:nvCxnSpPr>
        <p:spPr>
          <a:xfrm flipH="1">
            <a:off x="7880880" y="2657735"/>
            <a:ext cx="1055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3FE9579-07CE-46BB-98DF-DB54295699EA}"/>
              </a:ext>
            </a:extLst>
          </p:cNvPr>
          <p:cNvSpPr txBox="1"/>
          <p:nvPr/>
        </p:nvSpPr>
        <p:spPr>
          <a:xfrm>
            <a:off x="7880178" y="22901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rosserial</a:t>
            </a:r>
            <a:endParaRPr lang="ru-RU" dirty="0"/>
          </a:p>
        </p:txBody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E504FF97-65BA-46A2-8820-5489665B7B89}"/>
              </a:ext>
            </a:extLst>
          </p:cNvPr>
          <p:cNvSpPr/>
          <p:nvPr/>
        </p:nvSpPr>
        <p:spPr>
          <a:xfrm>
            <a:off x="9700522" y="468440"/>
            <a:ext cx="1520712" cy="682405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 dirty="0">
                <a:latin typeface="Arial"/>
              </a:rPr>
              <a:t>Видеокамера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54730DD-2C08-40BD-8E21-E5A9837AE518}"/>
              </a:ext>
            </a:extLst>
          </p:cNvPr>
          <p:cNvCxnSpPr>
            <a:stCxn id="38" idx="2"/>
            <a:endCxn id="9" idx="0"/>
          </p:cNvCxnSpPr>
          <p:nvPr/>
        </p:nvCxnSpPr>
        <p:spPr>
          <a:xfrm>
            <a:off x="10460878" y="1150845"/>
            <a:ext cx="0" cy="646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9705FAB1-9B7C-4DD7-8084-CE59DC9C3A35}"/>
              </a:ext>
            </a:extLst>
          </p:cNvPr>
          <p:cNvSpPr/>
          <p:nvPr/>
        </p:nvSpPr>
        <p:spPr>
          <a:xfrm>
            <a:off x="9318701" y="3908071"/>
            <a:ext cx="2284354" cy="1201858"/>
          </a:xfrm>
          <a:prstGeom prst="rect">
            <a:avLst/>
          </a:prstGeom>
          <a:solidFill>
            <a:srgbClr val="729FCF"/>
          </a:solidFill>
          <a:ln>
            <a:solidFill>
              <a:srgbClr val="729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Смартфон андроид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9DC3097-1282-4C00-9E18-AF43BF4E2DD7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7880178" y="3296072"/>
            <a:ext cx="1438523" cy="121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8C1C2C1-22CA-4586-A0BD-8AF70CAB296F}"/>
              </a:ext>
            </a:extLst>
          </p:cNvPr>
          <p:cNvSpPr txBox="1"/>
          <p:nvPr/>
        </p:nvSpPr>
        <p:spPr>
          <a:xfrm rot="2368178">
            <a:off x="8057507" y="346987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Bluetooth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288000" y="214200"/>
            <a:ext cx="5299560" cy="1777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ОБЩАЯ ПОСТАНОВКА ЗАДАЧИ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2811240" y="3015720"/>
            <a:ext cx="4966560" cy="3458880"/>
          </a:xfrm>
          <a:custGeom>
            <a:avLst/>
            <a:gdLst/>
            <a:ahLst/>
            <a:cxnLst/>
            <a:rect l="l" t="t" r="r" b="b"/>
            <a:pathLst>
              <a:path w="4970834" h="3463047">
                <a:moveTo>
                  <a:pt x="0" y="3463047"/>
                </a:moveTo>
                <a:cubicBezTo>
                  <a:pt x="251298" y="3267683"/>
                  <a:pt x="502596" y="3072320"/>
                  <a:pt x="856034" y="2986392"/>
                </a:cubicBezTo>
                <a:cubicBezTo>
                  <a:pt x="1209472" y="2900464"/>
                  <a:pt x="1750978" y="3103123"/>
                  <a:pt x="2120629" y="2947481"/>
                </a:cubicBezTo>
                <a:cubicBezTo>
                  <a:pt x="2490280" y="2791839"/>
                  <a:pt x="2885872" y="2393005"/>
                  <a:pt x="3073940" y="2052537"/>
                </a:cubicBezTo>
                <a:cubicBezTo>
                  <a:pt x="3262008" y="1712069"/>
                  <a:pt x="3033408" y="1209473"/>
                  <a:pt x="3249038" y="904673"/>
                </a:cubicBezTo>
                <a:cubicBezTo>
                  <a:pt x="3464668" y="599873"/>
                  <a:pt x="4080753" y="374516"/>
                  <a:pt x="4367719" y="223737"/>
                </a:cubicBezTo>
                <a:cubicBezTo>
                  <a:pt x="4654685" y="72958"/>
                  <a:pt x="4812759" y="36479"/>
                  <a:pt x="4970834" y="0"/>
                </a:cubicBezTo>
              </a:path>
            </a:pathLst>
          </a:custGeom>
          <a:noFill/>
          <a:ln w="76320" cap="rnd">
            <a:solidFill>
              <a:srgbClr val="0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1" name="Рисунок 1"/>
          <p:cNvPicPr/>
          <p:nvPr/>
        </p:nvPicPr>
        <p:blipFill>
          <a:blip r:embed="rId3"/>
          <a:stretch/>
        </p:blipFill>
        <p:spPr>
          <a:xfrm>
            <a:off x="-118574" y="3429000"/>
            <a:ext cx="3458880" cy="3458880"/>
          </a:xfrm>
          <a:prstGeom prst="rect">
            <a:avLst/>
          </a:prstGeom>
          <a:ln>
            <a:noFill/>
          </a:ln>
        </p:spPr>
      </p:pic>
      <p:pic>
        <p:nvPicPr>
          <p:cNvPr id="492" name="Picture 2"/>
          <p:cNvPicPr/>
          <p:nvPr/>
        </p:nvPicPr>
        <p:blipFill>
          <a:blip r:embed="rId4"/>
          <a:stretch/>
        </p:blipFill>
        <p:spPr>
          <a:xfrm>
            <a:off x="2263998" y="1373040"/>
            <a:ext cx="4179600" cy="2674800"/>
          </a:xfrm>
          <a:prstGeom prst="rect">
            <a:avLst/>
          </a:prstGeom>
          <a:ln>
            <a:noFill/>
          </a:ln>
        </p:spPr>
      </p:pic>
      <p:pic>
        <p:nvPicPr>
          <p:cNvPr id="493" name="Picture 2"/>
          <p:cNvPicPr/>
          <p:nvPr/>
        </p:nvPicPr>
        <p:blipFill>
          <a:blip r:embed="rId5"/>
          <a:stretch/>
        </p:blipFill>
        <p:spPr>
          <a:xfrm>
            <a:off x="5762520" y="3694320"/>
            <a:ext cx="4179600" cy="2674800"/>
          </a:xfrm>
          <a:prstGeom prst="rect">
            <a:avLst/>
          </a:prstGeom>
          <a:ln>
            <a:noFill/>
          </a:ln>
        </p:spPr>
      </p:pic>
      <p:sp>
        <p:nvSpPr>
          <p:cNvPr id="494" name="Line 3"/>
          <p:cNvSpPr/>
          <p:nvPr/>
        </p:nvSpPr>
        <p:spPr>
          <a:xfrm flipH="1">
            <a:off x="2811240" y="5688000"/>
            <a:ext cx="140760" cy="78660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Line 4"/>
          <p:cNvSpPr/>
          <p:nvPr/>
        </p:nvSpPr>
        <p:spPr>
          <a:xfrm>
            <a:off x="2811240" y="6474600"/>
            <a:ext cx="78876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566751-B972-48F7-A160-70B5E95712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t="16634" r="11963" b="5956"/>
          <a:stretch/>
        </p:blipFill>
        <p:spPr>
          <a:xfrm>
            <a:off x="7093694" y="332075"/>
            <a:ext cx="4228729" cy="2897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698" y="1357745"/>
            <a:ext cx="4295029" cy="931745"/>
          </a:xfrm>
        </p:spPr>
        <p:txBody>
          <a:bodyPr/>
          <a:lstStyle/>
          <a:p>
            <a:r>
              <a:rPr lang="ru-RU" sz="3200" dirty="0"/>
              <a:t>вариант расстановки лекционный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19334" y="1357745"/>
            <a:ext cx="4295029" cy="9317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вариант расстановки «круг»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4946073" y="3394364"/>
            <a:ext cx="145472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74073" y="17345"/>
            <a:ext cx="6026727" cy="9317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Пример смены расстановки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5069170-DFC6-402A-952B-2F2B151E39C2}"/>
              </a:ext>
            </a:extLst>
          </p:cNvPr>
          <p:cNvGrpSpPr/>
          <p:nvPr/>
        </p:nvGrpSpPr>
        <p:grpSpPr>
          <a:xfrm>
            <a:off x="374073" y="2698145"/>
            <a:ext cx="3656591" cy="3343415"/>
            <a:chOff x="526915" y="2896803"/>
            <a:chExt cx="3656591" cy="3343415"/>
          </a:xfrm>
        </p:grpSpPr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B9AEC159-E956-41A3-972F-499BF91C1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26916" y="2896804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icture background">
              <a:extLst>
                <a:ext uri="{FF2B5EF4-FFF2-40B4-BE49-F238E27FC236}">
                  <a16:creationId xmlns:a16="http://schemas.microsoft.com/office/drawing/2014/main" id="{9956E3E1-F200-4B20-BB0D-F7F6664F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699457" y="2896803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icture background">
              <a:extLst>
                <a:ext uri="{FF2B5EF4-FFF2-40B4-BE49-F238E27FC236}">
                  <a16:creationId xmlns:a16="http://schemas.microsoft.com/office/drawing/2014/main" id="{BB5A9AC9-C9BC-4AAD-962E-4CABDDAAA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71997" y="2896803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icture background">
              <a:extLst>
                <a:ext uri="{FF2B5EF4-FFF2-40B4-BE49-F238E27FC236}">
                  <a16:creationId xmlns:a16="http://schemas.microsoft.com/office/drawing/2014/main" id="{1F0E603A-023A-4A67-BD63-1D7899DF8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26916" y="3911388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icture background">
              <a:extLst>
                <a:ext uri="{FF2B5EF4-FFF2-40B4-BE49-F238E27FC236}">
                  <a16:creationId xmlns:a16="http://schemas.microsoft.com/office/drawing/2014/main" id="{27477A21-4E8F-4B26-99AE-DCD6F3640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699457" y="391138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Picture background">
              <a:extLst>
                <a:ext uri="{FF2B5EF4-FFF2-40B4-BE49-F238E27FC236}">
                  <a16:creationId xmlns:a16="http://schemas.microsoft.com/office/drawing/2014/main" id="{D25F5EB4-E9DE-4778-8E88-963513E70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71997" y="391138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Picture background">
              <a:extLst>
                <a:ext uri="{FF2B5EF4-FFF2-40B4-BE49-F238E27FC236}">
                  <a16:creationId xmlns:a16="http://schemas.microsoft.com/office/drawing/2014/main" id="{BFA9FE32-C370-4A4B-AA1D-F1FAC0B89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26915" y="4925971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icture background">
              <a:extLst>
                <a:ext uri="{FF2B5EF4-FFF2-40B4-BE49-F238E27FC236}">
                  <a16:creationId xmlns:a16="http://schemas.microsoft.com/office/drawing/2014/main" id="{494820FB-10FB-494E-A1FA-7902B1D73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699456" y="4925970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icture background">
              <a:extLst>
                <a:ext uri="{FF2B5EF4-FFF2-40B4-BE49-F238E27FC236}">
                  <a16:creationId xmlns:a16="http://schemas.microsoft.com/office/drawing/2014/main" id="{742D637A-5EF9-4532-8331-4AC8B70BA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71996" y="4925970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01D0F0D-8CD0-43A9-B1A5-BBC8E4831A28}"/>
              </a:ext>
            </a:extLst>
          </p:cNvPr>
          <p:cNvGrpSpPr/>
          <p:nvPr/>
        </p:nvGrpSpPr>
        <p:grpSpPr>
          <a:xfrm>
            <a:off x="6601333" y="2350313"/>
            <a:ext cx="4229993" cy="3965740"/>
            <a:chOff x="6659085" y="1880599"/>
            <a:chExt cx="4229993" cy="3965740"/>
          </a:xfrm>
        </p:grpSpPr>
        <p:pic>
          <p:nvPicPr>
            <p:cNvPr id="16" name="Picture 2" descr="Picture background">
              <a:extLst>
                <a:ext uri="{FF2B5EF4-FFF2-40B4-BE49-F238E27FC236}">
                  <a16:creationId xmlns:a16="http://schemas.microsoft.com/office/drawing/2014/main" id="{6BAE4D3A-898D-4559-8677-A0C608EC4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576200" y="329464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Picture background">
              <a:extLst>
                <a:ext uri="{FF2B5EF4-FFF2-40B4-BE49-F238E27FC236}">
                  <a16:creationId xmlns:a16="http://schemas.microsoft.com/office/drawing/2014/main" id="{3BCC6EFD-BFE8-41B7-9045-38C8B8FFA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8310" y="1880599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Picture background">
              <a:extLst>
                <a:ext uri="{FF2B5EF4-FFF2-40B4-BE49-F238E27FC236}">
                  <a16:creationId xmlns:a16="http://schemas.microsoft.com/office/drawing/2014/main" id="{FE0C552D-3BE2-46AB-B70D-20BF93F92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660454" y="329400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Picture background">
              <a:extLst>
                <a:ext uri="{FF2B5EF4-FFF2-40B4-BE49-F238E27FC236}">
                  <a16:creationId xmlns:a16="http://schemas.microsoft.com/office/drawing/2014/main" id="{41EDB107-2D2C-4AE2-8AAC-1517CF62F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118310" y="4532092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Picture background">
              <a:extLst>
                <a:ext uri="{FF2B5EF4-FFF2-40B4-BE49-F238E27FC236}">
                  <a16:creationId xmlns:a16="http://schemas.microsoft.com/office/drawing/2014/main" id="{758492EB-51BE-49CF-9636-60A1D656C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334079" y="2121968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icture background">
              <a:extLst>
                <a:ext uri="{FF2B5EF4-FFF2-40B4-BE49-F238E27FC236}">
                  <a16:creationId xmlns:a16="http://schemas.microsoft.com/office/drawing/2014/main" id="{B51F304E-6517-4B5A-94F4-4C7FEA58A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9304978" y="4369852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Picture background">
              <a:extLst>
                <a:ext uri="{FF2B5EF4-FFF2-40B4-BE49-F238E27FC236}">
                  <a16:creationId xmlns:a16="http://schemas.microsoft.com/office/drawing/2014/main" id="{7E742CEF-760D-4974-B01B-B0154A1F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7012444" y="4369851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Picture background">
              <a:extLst>
                <a:ext uri="{FF2B5EF4-FFF2-40B4-BE49-F238E27FC236}">
                  <a16:creationId xmlns:a16="http://schemas.microsoft.com/office/drawing/2014/main" id="{AF875874-3099-420F-AC98-523A66823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6882428" y="2120063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316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</a:t>
            </a:r>
          </a:p>
        </p:txBody>
      </p:sp>
    </p:spTree>
    <p:extLst>
      <p:ext uri="{BB962C8B-B14F-4D97-AF65-F5344CB8AC3E}">
        <p14:creationId xmlns:p14="http://schemas.microsoft.com/office/powerpoint/2010/main" val="3738370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 в САПР Компас 3</a:t>
            </a:r>
            <a:r>
              <a:rPr lang="en-US" dirty="0"/>
              <a:t>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62E2A8-2E5A-4AA6-8D71-A294903A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94" y="1130269"/>
            <a:ext cx="7656212" cy="545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6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B7E6F-A04A-4718-942A-8F3E622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Печатная плата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8C9239-F404-4044-8341-E6C2F94A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74" y="1273275"/>
            <a:ext cx="4731374" cy="54737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F6248-9887-41D2-9FFF-0251E5B80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6066" y="2450357"/>
            <a:ext cx="5878988" cy="271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0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41AAF-EC42-4E5A-AD9E-7BEADC1D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зрение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AF53FD-FD4E-4BA5-BCDE-53EAA358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275" y="1893841"/>
            <a:ext cx="3336551" cy="3319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473" y="1454727"/>
            <a:ext cx="662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opencv</a:t>
            </a:r>
            <a:endParaRPr lang="en-US" dirty="0"/>
          </a:p>
          <a:p>
            <a:r>
              <a:rPr lang="ru-RU" dirty="0"/>
              <a:t>распознавание кода</a:t>
            </a:r>
          </a:p>
          <a:p>
            <a:r>
              <a:rPr lang="ru-RU" dirty="0"/>
              <a:t>позиционирование относительно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75020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0" y="188640"/>
            <a:ext cx="10308960" cy="147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>
                <a:solidFill>
                  <a:srgbClr val="90C226"/>
                </a:solidFill>
                <a:latin typeface="Trebuchet MS"/>
              </a:rPr>
              <a:t>Выполненные задачи на данном этапе</a:t>
            </a:r>
            <a:endParaRPr lang="ru-RU" sz="40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263520" y="1875600"/>
            <a:ext cx="11517120" cy="525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rgbClr val="404040"/>
                </a:solidFill>
                <a:latin typeface="Trebuchet MS"/>
              </a:rPr>
              <a:t>Сделано шасси и подъёмный механизм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spc="-1" dirty="0">
                <a:solidFill>
                  <a:srgbClr val="404040"/>
                </a:solidFill>
                <a:latin typeface="Trebuchet MS"/>
              </a:rPr>
              <a:t>Реализовано управление роботом через </a:t>
            </a:r>
            <a:r>
              <a:rPr lang="en-US" sz="2800" spc="-1" dirty="0">
                <a:solidFill>
                  <a:srgbClr val="404040"/>
                </a:solidFill>
                <a:latin typeface="Trebuchet MS"/>
              </a:rPr>
              <a:t>ROS</a:t>
            </a:r>
            <a:endParaRPr lang="ru-RU" sz="2800" spc="-1" dirty="0">
              <a:solidFill>
                <a:srgbClr val="404040"/>
              </a:solidFill>
              <a:latin typeface="Trebuchet MS"/>
            </a:endParaRP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rgbClr val="404040"/>
                </a:solidFill>
                <a:latin typeface="Trebuchet MS"/>
              </a:rPr>
              <a:t>Напис</a:t>
            </a:r>
            <a:r>
              <a:rPr lang="ru-RU" sz="2800" spc="-1" dirty="0">
                <a:solidFill>
                  <a:srgbClr val="404040"/>
                </a:solidFill>
                <a:latin typeface="Trebuchet MS"/>
              </a:rPr>
              <a:t>ано мобильное приложение для смартфона и реализовано дистанционное управление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chemeClr val="tx2"/>
                </a:solidFill>
                <a:latin typeface="Trebuchet MS"/>
              </a:rPr>
              <a:t>Испытаны</a:t>
            </a:r>
            <a:r>
              <a:rPr lang="ru-RU" sz="2800" b="0" strike="noStrike" spc="-1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ru-RU" sz="2800" b="0" strike="noStrike" spc="-1" dirty="0">
                <a:solidFill>
                  <a:schemeClr val="tx2"/>
                </a:solidFill>
                <a:latin typeface="Trebuchet MS"/>
              </a:rPr>
              <a:t>функции движения на </a:t>
            </a:r>
            <a:r>
              <a:rPr lang="ru-RU" sz="2800" b="0" strike="noStrike" spc="-1" dirty="0" err="1">
                <a:solidFill>
                  <a:schemeClr val="tx2"/>
                </a:solidFill>
                <a:latin typeface="Trebuchet MS"/>
              </a:rPr>
              <a:t>омни</a:t>
            </a:r>
            <a:r>
              <a:rPr lang="ru-RU" sz="2800" b="0" strike="noStrike" spc="-1" dirty="0">
                <a:solidFill>
                  <a:schemeClr val="tx2"/>
                </a:solidFill>
                <a:latin typeface="Trebuchet MS"/>
              </a:rPr>
              <a:t>-колесах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404040"/>
                </a:solidFill>
                <a:latin typeface="Trebuchet MS"/>
              </a:rPr>
              <a:t>Испытана грузоподъёмность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  <a:tabLst>
                <a:tab pos="0" algn="l"/>
              </a:tabLst>
            </a:pPr>
            <a:r>
              <a:rPr lang="ru-RU" sz="2800" spc="-1" dirty="0">
                <a:solidFill>
                  <a:srgbClr val="404040"/>
                </a:solidFill>
                <a:latin typeface="Trebuchet MS"/>
              </a:rPr>
              <a:t>Начато работа с машинным зрением</a:t>
            </a:r>
            <a:endParaRPr lang="ru-RU" sz="2800" b="0" strike="noStrike" spc="-1" dirty="0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0" y="188640"/>
            <a:ext cx="10308960" cy="147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Дальнейшее развитие </a:t>
            </a:r>
            <a:r>
              <a:rPr lang="ru-RU" sz="4000" spc="-1" dirty="0">
                <a:solidFill>
                  <a:srgbClr val="90C226"/>
                </a:solidFill>
                <a:latin typeface="Trebuchet MS"/>
              </a:rPr>
              <a:t>проекта -</a:t>
            </a:r>
            <a:endParaRPr lang="ru-RU" sz="4000" spc="-1" dirty="0">
              <a:solidFill>
                <a:srgbClr val="000000"/>
              </a:solidFill>
              <a:latin typeface="Trebuchet MS"/>
            </a:endParaRPr>
          </a:p>
          <a:p>
            <a:pPr>
              <a:tabLst>
                <a:tab pos="0" algn="l"/>
              </a:tabLst>
            </a:pPr>
            <a:r>
              <a:rPr lang="ru-RU" sz="4000" spc="-1" dirty="0">
                <a:solidFill>
                  <a:srgbClr val="90C226"/>
                </a:solidFill>
                <a:latin typeface="Trebuchet MS"/>
              </a:rPr>
              <a:t>реализация автономности</a:t>
            </a:r>
            <a:endParaRPr lang="ru-RU" sz="4000" b="0" strike="noStrike" spc="-1" dirty="0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938" y="2485696"/>
            <a:ext cx="9230332" cy="243143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000" dirty="0"/>
              <a:t>Доработка конструкции для перевозки разных объектов</a:t>
            </a:r>
          </a:p>
          <a:p>
            <a:pPr marL="514350" indent="-514350">
              <a:buFont typeface="+mj-lt"/>
              <a:buAutoNum type="arabicPeriod"/>
            </a:pPr>
            <a:endParaRPr lang="ru-RU" sz="3000" dirty="0"/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Искусственный интеллект</a:t>
            </a:r>
          </a:p>
          <a:p>
            <a:pPr marL="514350" indent="-514350">
              <a:buFont typeface="+mj-lt"/>
              <a:buAutoNum type="arabicPeriod"/>
            </a:pPr>
            <a:endParaRPr lang="ru-RU" sz="3000" dirty="0"/>
          </a:p>
          <a:p>
            <a:pPr marL="514350" indent="-514350">
              <a:buFont typeface="+mj-lt"/>
              <a:buAutoNum type="arabicPeriod"/>
            </a:pPr>
            <a:endParaRPr lang="ru-RU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821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4767A"/>
            </a:gs>
            <a:gs pos="100000">
              <a:srgbClr val="1A252F"/>
            </a:gs>
          </a:gsLst>
          <a:lin ang="504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FB1D12-258D-4B4B-A121-3CB30536D4C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Демонстрация работы</a:t>
            </a:r>
          </a:p>
        </p:txBody>
      </p:sp>
      <p:pic>
        <p:nvPicPr>
          <p:cNvPr id="4" name="video_2025-02-13_16-24-49">
            <a:hlinkClick r:id="" action="ppaction://media"/>
            <a:extLst>
              <a:ext uri="{FF2B5EF4-FFF2-40B4-BE49-F238E27FC236}">
                <a16:creationId xmlns:a16="http://schemas.microsoft.com/office/drawing/2014/main" id="{8A7211EA-1985-4BB0-B650-37B998B2B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298" y="488586"/>
            <a:ext cx="11323403" cy="6369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9CC72-856B-4D77-95D8-42C94ED6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2856600"/>
            <a:ext cx="10972440" cy="114480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4265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7B733-D2E3-4DAE-A170-ECD28482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92D050"/>
                </a:solidFill>
              </a:rPr>
              <a:t>Дальнейший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проект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дизайна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и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безопасности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окружающих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31DBAC-4139-4809-924D-A517537547FD}"/>
              </a:ext>
            </a:extLst>
          </p:cNvPr>
          <p:cNvPicPr>
            <a:picLocks/>
          </p:cNvPicPr>
          <p:nvPr/>
        </p:nvPicPr>
        <p:blipFill>
          <a:blip r:embed="rId2"/>
          <a:srcRect l="113" r="113"/>
          <a:stretch>
            <a:fillRect/>
          </a:stretch>
        </p:blipFill>
        <p:spPr>
          <a:xfrm>
            <a:off x="609480" y="1885225"/>
            <a:ext cx="4119761" cy="3087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24A69-4023-427E-BF3F-DAE941186A7F}"/>
              </a:ext>
            </a:extLst>
          </p:cNvPr>
          <p:cNvSpPr txBox="1"/>
          <p:nvPr/>
        </p:nvSpPr>
        <p:spPr>
          <a:xfrm>
            <a:off x="5377649" y="1885225"/>
            <a:ext cx="41197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70C0"/>
                </a:solidFill>
              </a:rPr>
              <a:t>Также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будет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предусмотрено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место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для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ноутбука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или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другой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управляющей 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техники</a:t>
            </a:r>
            <a:endParaRPr lang="ru-RU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3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20520" y="0"/>
            <a:ext cx="9627480" cy="760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Решаемая задача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1891235" y="2717378"/>
            <a:ext cx="4019421" cy="58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-"/>
            </a:pPr>
            <a:r>
              <a:rPr lang="ru-RU" sz="2800" b="0" strike="noStrike" spc="-1" dirty="0">
                <a:latin typeface="Arial"/>
              </a:rPr>
              <a:t>Автоматизация ежедневного рутинного</a:t>
            </a:r>
            <a:r>
              <a:rPr lang="en-US" sz="2800" b="0" strike="noStrike" spc="-1" dirty="0">
                <a:latin typeface="Arial"/>
              </a:rPr>
              <a:t> </a:t>
            </a:r>
            <a:r>
              <a:rPr lang="ru-RU" sz="2800" b="0" strike="noStrike" spc="-1" dirty="0">
                <a:latin typeface="Arial"/>
              </a:rPr>
              <a:t>физического труда</a:t>
            </a:r>
            <a:endParaRPr lang="ru-RU" sz="2800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9" r="26691"/>
          <a:stretch/>
        </p:blipFill>
        <p:spPr>
          <a:xfrm>
            <a:off x="6414655" y="542214"/>
            <a:ext cx="2729346" cy="5731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20520" y="0"/>
            <a:ext cx="9627480" cy="760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Актуальность</a:t>
            </a:r>
            <a:r>
              <a:rPr lang="ru-RU" sz="3600" spc="-1" dirty="0">
                <a:solidFill>
                  <a:srgbClr val="90C226"/>
                </a:solidFill>
                <a:latin typeface="Trebuchet MS"/>
              </a:rPr>
              <a:t> моего</a:t>
            </a: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 проекта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390616" y="1634836"/>
            <a:ext cx="4019421" cy="48869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-"/>
            </a:pPr>
            <a:r>
              <a:rPr lang="ru-RU" sz="2800" b="0" strike="noStrike" spc="-1" dirty="0">
                <a:latin typeface="Arial"/>
              </a:rPr>
              <a:t>Человек все еще выполняет много физического труда</a:t>
            </a:r>
          </a:p>
          <a:p>
            <a:pPr marL="457200" indent="-457200">
              <a:buFont typeface="Arial" panose="020B0604020202020204" pitchFamily="34" charset="0"/>
              <a:buChar char="-"/>
            </a:pPr>
            <a:endParaRPr lang="ru-RU" sz="2800" b="0" strike="noStrike" spc="-1" dirty="0">
              <a:latin typeface="Arial"/>
            </a:endParaRPr>
          </a:p>
          <a:p>
            <a:pPr marL="457200" indent="-457200">
              <a:buFont typeface="Arial" panose="020B0604020202020204" pitchFamily="34" charset="0"/>
              <a:buChar char="-"/>
            </a:pPr>
            <a:r>
              <a:rPr lang="ru-RU" sz="2800" b="0" strike="noStrike" spc="-1" dirty="0">
                <a:latin typeface="Arial"/>
              </a:rPr>
              <a:t>Изучение основных технологий автономной мобильной робототехники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61CDE96B-7354-4A55-B5E3-971A7FB12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9"/>
          <a:stretch/>
        </p:blipFill>
        <p:spPr bwMode="auto">
          <a:xfrm>
            <a:off x="6459304" y="1047703"/>
            <a:ext cx="5073555" cy="476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854690" y="824634"/>
            <a:ext cx="8128440" cy="13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Цель проекта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237960" y="1912736"/>
            <a:ext cx="5228668" cy="3956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>
              <a:spcBef>
                <a:spcPts val="1001"/>
              </a:spcBef>
              <a:tabLst>
                <a:tab pos="0" algn="l"/>
              </a:tabLst>
            </a:pPr>
            <a:r>
              <a:rPr lang="ru-RU" sz="3200" b="0" strike="noStrike" spc="-1" dirty="0">
                <a:solidFill>
                  <a:srgbClr val="404040"/>
                </a:solidFill>
                <a:latin typeface="Trebuchet MS"/>
              </a:rPr>
              <a:t>Создать мобильного автономного робота, который сможет перевозить стулья в актовом зале и расставлять их в соответствии с </a:t>
            </a:r>
            <a:r>
              <a:rPr lang="ru-RU" sz="3200" spc="-1" dirty="0">
                <a:solidFill>
                  <a:srgbClr val="404040"/>
                </a:solidFill>
                <a:latin typeface="Trebuchet MS"/>
              </a:rPr>
              <a:t>планом</a:t>
            </a:r>
            <a:r>
              <a:rPr lang="ru-RU" sz="3200" b="0" strike="noStrike" spc="-1" dirty="0">
                <a:solidFill>
                  <a:srgbClr val="404040"/>
                </a:solidFill>
                <a:latin typeface="Trebuchet MS"/>
              </a:rPr>
              <a:t>.</a:t>
            </a:r>
            <a:r>
              <a:rPr lang="ru-RU" sz="3200" spc="-1" dirty="0">
                <a:solidFill>
                  <a:srgbClr val="404040"/>
                </a:solidFill>
                <a:latin typeface="Trebuchet MS"/>
              </a:rPr>
              <a:t> </a:t>
            </a:r>
            <a:endParaRPr lang="ru-RU" sz="32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5F0AA-A733-45F3-B192-ED46E193DBB2}"/>
              </a:ext>
            </a:extLst>
          </p:cNvPr>
          <p:cNvSpPr txBox="1"/>
          <p:nvPr/>
        </p:nvSpPr>
        <p:spPr>
          <a:xfrm>
            <a:off x="5466628" y="5858465"/>
            <a:ext cx="6140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Актовый зал нашей школы, в котором часто необходимо переставлять мебель для проведения различных мероприятий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DEEBF6-7535-4E83-BB7A-91CD7D7B4D1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66628" y="609480"/>
            <a:ext cx="6725372" cy="52489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677160" y="609480"/>
            <a:ext cx="8592480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ОСНОВНЫЕ ЗАДАЧИ ПРОЕКТА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677160" y="2160000"/>
            <a:ext cx="1914840" cy="38764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 anchor="ctr">
            <a:normAutofit/>
          </a:bodyPr>
          <a:lstStyle/>
          <a:p>
            <a:pPr marL="228600"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0" strike="noStrike" spc="-1">
                <a:solidFill>
                  <a:srgbClr val="404040"/>
                </a:solidFill>
                <a:latin typeface="Trebuchet MS"/>
              </a:rPr>
              <a:t>Собрать шасси робота</a:t>
            </a:r>
            <a:endParaRPr lang="ru-RU" sz="24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3220980" y="2160000"/>
            <a:ext cx="2246040" cy="38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404040"/>
                </a:solidFill>
                <a:latin typeface="Trebuchet MS"/>
              </a:rPr>
              <a:t>Разработать и создать механизм подъёма и опускания стула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5637240" y="2991600"/>
            <a:ext cx="3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5"/>
          <p:cNvSpPr/>
          <p:nvPr/>
        </p:nvSpPr>
        <p:spPr>
          <a:xfrm>
            <a:off x="8991695" y="2160000"/>
            <a:ext cx="2868346" cy="38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spc="-1" dirty="0">
                <a:solidFill>
                  <a:srgbClr val="404040"/>
                </a:solidFill>
                <a:latin typeface="Trebuchet MS"/>
              </a:rPr>
              <a:t>О</a:t>
            </a:r>
            <a:r>
              <a:rPr lang="ru-RU" sz="2400" b="0" strike="noStrike" spc="-1" dirty="0">
                <a:solidFill>
                  <a:srgbClr val="404040"/>
                </a:solidFill>
                <a:latin typeface="Trebuchet MS"/>
              </a:rPr>
              <a:t>тработать алгоритмы  автономного передвижения робота и перемещения стула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6109850" y="2159995"/>
            <a:ext cx="2590805" cy="38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spc="-1" dirty="0">
                <a:solidFill>
                  <a:srgbClr val="404040"/>
                </a:solidFill>
                <a:latin typeface="Trebuchet MS"/>
              </a:rPr>
              <a:t>Разработка сценария работы робота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226757" y="174420"/>
            <a:ext cx="3874188" cy="9062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Аналоги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497" name="Picture 2" descr="Купить робот-пылесос Xiaomi Mi Robot Vacuum Mop 2 Pro EU (черный) в Москве,  России | Интернет-магазин Xiaomi"/>
          <p:cNvPicPr/>
          <p:nvPr/>
        </p:nvPicPr>
        <p:blipFill rotWithShape="1">
          <a:blip r:embed="rId3"/>
          <a:srcRect l="10999" t="20498" r="10378" b="10282"/>
          <a:stretch/>
        </p:blipFill>
        <p:spPr>
          <a:xfrm>
            <a:off x="683956" y="3713017"/>
            <a:ext cx="2410692" cy="2549236"/>
          </a:xfrm>
          <a:prstGeom prst="rect">
            <a:avLst/>
          </a:prstGeom>
          <a:ln>
            <a:noFill/>
          </a:ln>
        </p:spPr>
      </p:pic>
      <p:pic>
        <p:nvPicPr>
          <p:cNvPr id="498" name="Picture 821_0"/>
          <p:cNvPicPr/>
          <p:nvPr/>
        </p:nvPicPr>
        <p:blipFill>
          <a:blip r:embed="rId4"/>
          <a:srcRect l="33659" t="45127" r="6098" b="9704"/>
          <a:stretch/>
        </p:blipFill>
        <p:spPr>
          <a:xfrm>
            <a:off x="4799520" y="1347975"/>
            <a:ext cx="7296480" cy="3085481"/>
          </a:xfrm>
          <a:prstGeom prst="rect">
            <a:avLst/>
          </a:prstGeom>
          <a:ln>
            <a:noFill/>
          </a:ln>
        </p:spPr>
      </p:pic>
      <p:pic>
        <p:nvPicPr>
          <p:cNvPr id="499" name="Рисунок 498"/>
          <p:cNvPicPr/>
          <p:nvPr/>
        </p:nvPicPr>
        <p:blipFill>
          <a:blip r:embed="rId5"/>
          <a:srcRect l="2714" t="38001" r="2009" b="21017"/>
          <a:stretch/>
        </p:blipFill>
        <p:spPr>
          <a:xfrm>
            <a:off x="4799520" y="4529160"/>
            <a:ext cx="7296480" cy="20948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26757" y="1223217"/>
            <a:ext cx="3325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Робот-пылесос – это хороший пример робота, у которого качественно отработан алгоритм свободного (не по заданной траектории) передвижения по разным помещениям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99521" y="174421"/>
            <a:ext cx="7296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Складской робот «</a:t>
            </a:r>
            <a:r>
              <a:rPr lang="ru-RU" dirty="0" err="1"/>
              <a:t>Амазон</a:t>
            </a:r>
            <a:r>
              <a:rPr lang="ru-RU" dirty="0"/>
              <a:t>» и робот погрузчик на автопарковке – это хорошие примеры роботов с механизмом подъёма и передвижения по заданной траектории</a:t>
            </a:r>
          </a:p>
        </p:txBody>
      </p:sp>
    </p:spTree>
    <p:extLst>
      <p:ext uri="{BB962C8B-B14F-4D97-AF65-F5344CB8AC3E}">
        <p14:creationId xmlns:p14="http://schemas.microsoft.com/office/powerpoint/2010/main" val="24897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122760" y="432000"/>
            <a:ext cx="9093240" cy="115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ru-RU" sz="3600" b="0" strike="noStrike" spc="-1">
                <a:solidFill>
                  <a:srgbClr val="90C226"/>
                </a:solidFill>
                <a:latin typeface="Trebuchet MS"/>
              </a:rPr>
              <a:t>ОСНОВНЫЕ ПУНКТЫ ТЕХНИЧЕСКОГО ЗАДАНИЯ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426128" y="2088000"/>
            <a:ext cx="9360000" cy="453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Автономная работа в течение 1 ч</a:t>
            </a: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Достаточная манёвренность шасси между столами и стульями в актовом зале</a:t>
            </a:r>
            <a:endParaRPr lang="ru-RU" sz="26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Грузоподъёмность до 8 кг</a:t>
            </a:r>
            <a:endParaRPr lang="ru-RU" sz="26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Стабильная робота механизма подъёма, без перекоса</a:t>
            </a: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spc="-1" dirty="0">
                <a:solidFill>
                  <a:srgbClr val="000000"/>
                </a:solidFill>
                <a:latin typeface="Trebuchet MS"/>
                <a:ea typeface="Tahoma"/>
              </a:rPr>
              <a:t>Дополнительное </a:t>
            </a: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управление джойстиком</a:t>
            </a:r>
            <a:endParaRPr lang="ru-RU" sz="2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79394" y="192960"/>
            <a:ext cx="3643560" cy="666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1" strike="noStrike" spc="-1" dirty="0">
                <a:solidFill>
                  <a:srgbClr val="81D41A"/>
                </a:solidFill>
                <a:latin typeface="Trebuchet MS"/>
                <a:ea typeface="Tahoma"/>
              </a:rPr>
              <a:t>ХАРАКТЕРИСТИКИ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Linux, ROS, Arduino Mega, I2C </a:t>
            </a: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драйверы</a:t>
            </a:r>
            <a:endParaRPr lang="en-US" sz="1600" b="1" strike="noStrike" spc="-1" dirty="0">
              <a:solidFill>
                <a:srgbClr val="7030A0"/>
              </a:solidFill>
              <a:latin typeface="Trebuchet MS"/>
              <a:ea typeface="Tahoma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4 коллекторных мотор-редуктора;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2 драйвера моторов;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4 спаренных </a:t>
            </a:r>
            <a:r>
              <a:rPr lang="ru-RU" sz="1600" b="1" strike="noStrike" spc="-1" dirty="0" err="1">
                <a:solidFill>
                  <a:srgbClr val="7030A0"/>
                </a:solidFill>
                <a:latin typeface="Trebuchet MS"/>
                <a:ea typeface="Tahoma"/>
              </a:rPr>
              <a:t>омни</a:t>
            </a: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-колеса</a:t>
            </a:r>
            <a:endParaRPr lang="ru-RU" sz="1600" b="0" strike="noStrike" spc="-1" dirty="0">
              <a:solidFill>
                <a:srgbClr val="7030A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2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шт. аккумулятора 12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В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, 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3000 </a:t>
            </a:r>
            <a:r>
              <a:rPr lang="en-US" sz="1600" b="1" strike="noStrike" spc="-1" dirty="0" err="1">
                <a:solidFill>
                  <a:srgbClr val="000000"/>
                </a:solidFill>
                <a:latin typeface="Trebuchet MS"/>
                <a:ea typeface="Tahoma"/>
              </a:rPr>
              <a:t>mAh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каждый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Предполагаемый запас хода около 1.5 часа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8 моторов </a:t>
            </a:r>
            <a:endParaRPr lang="en-US" sz="1600" b="1" strike="noStrike" spc="-1" dirty="0">
              <a:solidFill>
                <a:srgbClr val="7030A0"/>
              </a:solidFill>
              <a:latin typeface="Trebuchet MS"/>
              <a:ea typeface="Tahoma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для подъёмного механизма</a:t>
            </a:r>
            <a:endParaRPr lang="ru-RU" sz="1600" b="0" strike="noStrike" spc="-1" dirty="0">
              <a:solidFill>
                <a:srgbClr val="7030A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грузоподъёмность 8 кг</a:t>
            </a:r>
            <a:endParaRPr lang="ru-RU" sz="1600" b="0" strike="noStrike" spc="-1" dirty="0">
              <a:solidFill>
                <a:srgbClr val="7030A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 err="1">
                <a:solidFill>
                  <a:srgbClr val="000000"/>
                </a:solidFill>
                <a:latin typeface="Trebuchet MS"/>
                <a:ea typeface="Tahoma"/>
              </a:rPr>
              <a:t>Концевики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для гарантированного останова механизма подъёма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54" y="499587"/>
            <a:ext cx="8069046" cy="6051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4754</TotalTime>
  <Words>523</Words>
  <Application>Microsoft Office PowerPoint</Application>
  <PresentationFormat>Широкоэкранный</PresentationFormat>
  <Paragraphs>118</Paragraphs>
  <Slides>22</Slides>
  <Notes>6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22</vt:i4>
      </vt:variant>
    </vt:vector>
  </HeadingPairs>
  <TitlesOfParts>
    <vt:vector size="36" baseType="lpstr">
      <vt:lpstr>Arial</vt:lpstr>
      <vt:lpstr>Calibri</vt:lpstr>
      <vt:lpstr>Symbol</vt:lpstr>
      <vt:lpstr>Times New Roman</vt:lpstr>
      <vt:lpstr>Trebuchet MS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вариант расстановки лекционный</vt:lpstr>
      <vt:lpstr>Алгоритм работы</vt:lpstr>
      <vt:lpstr>Проектирование в САПР Компас 3D</vt:lpstr>
      <vt:lpstr>Печатная плата</vt:lpstr>
      <vt:lpstr>Машинное зрение</vt:lpstr>
      <vt:lpstr>Презентация PowerPoint</vt:lpstr>
      <vt:lpstr>Презентация PowerPoint</vt:lpstr>
      <vt:lpstr>Презентация PowerPoint</vt:lpstr>
      <vt:lpstr>Спасибо за внимание</vt:lpstr>
      <vt:lpstr>Дальнейший проект дизайна и безопасности окружающих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Робот-погрузчик</dc:title>
  <dc:subject/>
  <dc:creator>Dima</dc:creator>
  <dc:description/>
  <cp:lastModifiedBy>Дима Семененко</cp:lastModifiedBy>
  <cp:revision>390</cp:revision>
  <dcterms:created xsi:type="dcterms:W3CDTF">2017-02-20T12:56:13Z</dcterms:created>
  <dcterms:modified xsi:type="dcterms:W3CDTF">2025-02-15T12:21:20Z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44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65</vt:i4>
  </property>
</Properties>
</file>